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18288000" cy="10287000"/>
  <p:notesSz cx="6858000" cy="9144000"/>
  <p:embeddedFontLst>
    <p:embeddedFont>
      <p:font typeface="Montserrat" pitchFamily="2" charset="77"/>
      <p:regular r:id="rId9"/>
      <p:bold r:id="rId10"/>
      <p:italic r:id="rId11"/>
      <p:boldItalic r:id="rId12"/>
    </p:embeddedFont>
    <p:embeddedFont>
      <p:font typeface="Montserrat Bold"/>
      <p:regular r:id="rId13"/>
      <p:bold r:id="rId14"/>
    </p:embeddedFont>
    <p:embeddedFont>
      <p:font typeface="Montserrat Bold Italics" pitchFamily="2" charset="77"/>
      <p:regular r:id="rId15"/>
      <p:bold r:id="rId16"/>
      <p:italic r:id="rId17"/>
      <p:boldItalic r:id="rId18"/>
    </p:embeddedFont>
    <p:embeddedFont>
      <p:font typeface="Montserrat Italics" pitchFamily="2" charset="77"/>
      <p:regular r:id="rId19"/>
      <p:italic r:id="rId20"/>
    </p:embeddedFont>
    <p:embeddedFont>
      <p:font typeface="Montserrat Light" pitchFamily="2" charset="77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70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558" autoAdjust="0"/>
  </p:normalViewPr>
  <p:slideViewPr>
    <p:cSldViewPr>
      <p:cViewPr varScale="1">
        <p:scale>
          <a:sx n="80" d="100"/>
          <a:sy n="80" d="100"/>
        </p:scale>
        <p:origin x="36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09700"/>
            <a:ext cx="9753600" cy="1470025"/>
          </a:xfrm>
          <a:prstGeom prst="rect">
            <a:avLst/>
          </a:prstGeom>
        </p:spPr>
        <p:txBody>
          <a:bodyPr/>
          <a:lstStyle>
            <a:lvl1pPr algn="ctr">
              <a:defRPr sz="4500" b="1">
                <a:solidFill>
                  <a:srgbClr val="470F23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623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50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5900"/>
            <a:ext cx="9220200" cy="1143000"/>
          </a:xfrm>
          <a:prstGeom prst="rect">
            <a:avLst/>
          </a:prstGeom>
        </p:spPr>
        <p:txBody>
          <a:bodyPr/>
          <a:lstStyle>
            <a:lvl1pPr algn="ctr">
              <a:defRPr sz="4500" b="1">
                <a:solidFill>
                  <a:srgbClr val="470F23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80518"/>
            <a:ext cx="9220200" cy="4525963"/>
          </a:xfrm>
          <a:prstGeom prst="rect">
            <a:avLst/>
          </a:prstGeom>
        </p:spPr>
        <p:txBody>
          <a:bodyPr vert="eaVert"/>
          <a:lstStyle>
            <a:lvl1pPr>
              <a:defRPr sz="2500">
                <a:latin typeface="Montserrat" pitchFamily="2" charset="77"/>
              </a:defRPr>
            </a:lvl1pPr>
            <a:lvl2pPr>
              <a:defRPr sz="2500">
                <a:latin typeface="Montserrat" pitchFamily="2" charset="77"/>
              </a:defRPr>
            </a:lvl2pPr>
            <a:lvl3pPr>
              <a:defRPr sz="2500">
                <a:latin typeface="Montserrat" pitchFamily="2" charset="77"/>
              </a:defRPr>
            </a:lvl3pPr>
            <a:lvl4pPr>
              <a:defRPr sz="2500">
                <a:latin typeface="Montserrat" pitchFamily="2" charset="77"/>
              </a:defRPr>
            </a:lvl4pPr>
            <a:lvl5pPr>
              <a:defRPr sz="250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363663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 sz="4500" b="1">
                <a:solidFill>
                  <a:srgbClr val="470F23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09700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 sz="2500">
                <a:latin typeface="Montserrat" pitchFamily="2" charset="77"/>
              </a:defRPr>
            </a:lvl1pPr>
            <a:lvl2pPr>
              <a:defRPr sz="2500">
                <a:latin typeface="Montserrat" pitchFamily="2" charset="77"/>
              </a:defRPr>
            </a:lvl2pPr>
            <a:lvl3pPr>
              <a:defRPr sz="2500">
                <a:latin typeface="Montserrat" pitchFamily="2" charset="77"/>
              </a:defRPr>
            </a:lvl3pPr>
            <a:lvl4pPr>
              <a:defRPr sz="2500">
                <a:latin typeface="Montserrat" pitchFamily="2" charset="77"/>
              </a:defRPr>
            </a:lvl4pPr>
            <a:lvl5pPr>
              <a:defRPr sz="250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5107"/>
            <a:ext cx="11963400" cy="1143000"/>
          </a:xfrm>
          <a:prstGeom prst="rect">
            <a:avLst/>
          </a:prstGeom>
        </p:spPr>
        <p:txBody>
          <a:bodyPr/>
          <a:lstStyle>
            <a:lvl1pPr algn="ctr">
              <a:defRPr sz="4500" b="1">
                <a:solidFill>
                  <a:srgbClr val="470F23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0518"/>
            <a:ext cx="11963400" cy="452596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1"/>
                </a:solidFill>
                <a:latin typeface="Montserrat" pitchFamily="2" charset="77"/>
              </a:defRPr>
            </a:lvl1pPr>
            <a:lvl2pPr algn="l">
              <a:defRPr sz="2500">
                <a:solidFill>
                  <a:schemeClr val="tx1"/>
                </a:solidFill>
                <a:latin typeface="Montserrat" pitchFamily="2" charset="77"/>
              </a:defRPr>
            </a:lvl2pPr>
            <a:lvl3pPr algn="l">
              <a:defRPr sz="2500">
                <a:solidFill>
                  <a:schemeClr val="tx1"/>
                </a:solidFill>
                <a:latin typeface="Montserrat" pitchFamily="2" charset="77"/>
              </a:defRPr>
            </a:lvl3pPr>
            <a:lvl4pPr algn="l">
              <a:defRPr sz="2500">
                <a:solidFill>
                  <a:schemeClr val="tx1"/>
                </a:solidFill>
                <a:latin typeface="Montserrat" pitchFamily="2" charset="77"/>
              </a:defRPr>
            </a:lvl4pPr>
            <a:lvl5pPr algn="l">
              <a:defRPr sz="25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11012487" cy="1362075"/>
          </a:xfrm>
          <a:prstGeom prst="rect">
            <a:avLst/>
          </a:prstGeom>
        </p:spPr>
        <p:txBody>
          <a:bodyPr anchor="t"/>
          <a:lstStyle>
            <a:lvl1pPr algn="l">
              <a:defRPr sz="4500" b="1" cap="all">
                <a:solidFill>
                  <a:srgbClr val="470F23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11012486" cy="1500187"/>
          </a:xfrm>
          <a:prstGeom prst="rect">
            <a:avLst/>
          </a:prstGeom>
        </p:spPr>
        <p:txBody>
          <a:bodyPr anchor="b"/>
          <a:lstStyle>
            <a:lvl1pPr marL="0" indent="0" algn="just">
              <a:buNone/>
              <a:defRPr sz="250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9700"/>
            <a:ext cx="10287000" cy="1143000"/>
          </a:xfrm>
          <a:prstGeom prst="rect">
            <a:avLst/>
          </a:prstGeom>
        </p:spPr>
        <p:txBody>
          <a:bodyPr/>
          <a:lstStyle>
            <a:lvl1pPr algn="ctr">
              <a:defRPr sz="4500" b="1">
                <a:solidFill>
                  <a:srgbClr val="470F23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517"/>
            <a:ext cx="4038600" cy="452596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1"/>
                </a:solidFill>
                <a:latin typeface="Montserrat" pitchFamily="2" charset="77"/>
              </a:defRPr>
            </a:lvl1pPr>
            <a:lvl2pPr algn="l">
              <a:defRPr sz="2500">
                <a:solidFill>
                  <a:schemeClr val="tx1"/>
                </a:solidFill>
                <a:latin typeface="Montserrat" pitchFamily="2" charset="77"/>
              </a:defRPr>
            </a:lvl2pPr>
            <a:lvl3pPr algn="l">
              <a:defRPr sz="2500">
                <a:solidFill>
                  <a:schemeClr val="tx1"/>
                </a:solidFill>
                <a:latin typeface="Montserrat" pitchFamily="2" charset="77"/>
              </a:defRPr>
            </a:lvl3pPr>
            <a:lvl4pPr algn="l">
              <a:defRPr sz="2500">
                <a:solidFill>
                  <a:schemeClr val="tx1"/>
                </a:solidFill>
                <a:latin typeface="Montserrat" pitchFamily="2" charset="77"/>
              </a:defRPr>
            </a:lvl4pPr>
            <a:lvl5pPr algn="l">
              <a:defRPr sz="2500">
                <a:solidFill>
                  <a:schemeClr val="tx1"/>
                </a:solidFill>
                <a:latin typeface="Montserrat" pitchFamily="2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80517"/>
            <a:ext cx="4038600" cy="4525963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1"/>
                </a:solidFill>
                <a:latin typeface="Montserrat" pitchFamily="2" charset="77"/>
              </a:defRPr>
            </a:lvl1pPr>
            <a:lvl2pPr algn="l">
              <a:defRPr sz="2500">
                <a:solidFill>
                  <a:schemeClr val="tx1"/>
                </a:solidFill>
                <a:latin typeface="Montserrat" pitchFamily="2" charset="77"/>
              </a:defRPr>
            </a:lvl2pPr>
            <a:lvl3pPr algn="l">
              <a:defRPr sz="2500">
                <a:solidFill>
                  <a:schemeClr val="tx1"/>
                </a:solidFill>
                <a:latin typeface="Montserrat" pitchFamily="2" charset="77"/>
              </a:defRPr>
            </a:lvl3pPr>
            <a:lvl4pPr algn="l">
              <a:defRPr sz="2500">
                <a:solidFill>
                  <a:schemeClr val="tx1"/>
                </a:solidFill>
                <a:latin typeface="Montserrat" pitchFamily="2" charset="77"/>
              </a:defRPr>
            </a:lvl4pPr>
            <a:lvl5pPr algn="l">
              <a:defRPr sz="2500">
                <a:solidFill>
                  <a:schemeClr val="tx1"/>
                </a:solidFill>
                <a:latin typeface="Montserrat" pitchFamily="2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312"/>
            <a:ext cx="11049000" cy="1143000"/>
          </a:xfrm>
          <a:prstGeom prst="rect">
            <a:avLst/>
          </a:prstGeom>
        </p:spPr>
        <p:txBody>
          <a:bodyPr/>
          <a:lstStyle>
            <a:lvl1pPr algn="ctr">
              <a:defRPr sz="4500" b="1">
                <a:solidFill>
                  <a:srgbClr val="470F23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00"/>
            <a:ext cx="5334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Montserrat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3727450"/>
            <a:ext cx="5391150" cy="3951288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Montserrat" pitchFamily="2" charset="77"/>
              </a:defRPr>
            </a:lvl1pPr>
            <a:lvl2pPr>
              <a:defRPr sz="2500">
                <a:latin typeface="Montserrat" pitchFamily="2" charset="77"/>
              </a:defRPr>
            </a:lvl2pPr>
            <a:lvl3pPr>
              <a:defRPr sz="2500">
                <a:latin typeface="Montserrat" pitchFamily="2" charset="77"/>
              </a:defRPr>
            </a:lvl3pPr>
            <a:lvl4pPr>
              <a:defRPr sz="2500">
                <a:latin typeface="Montserrat" pitchFamily="2" charset="77"/>
              </a:defRPr>
            </a:lvl4pPr>
            <a:lvl5pPr>
              <a:defRPr sz="2500">
                <a:latin typeface="Montserrat" pitchFamily="2" charset="7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2857500"/>
            <a:ext cx="52578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5050" y="3727451"/>
            <a:ext cx="5391150" cy="3951288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Montserrat" pitchFamily="2" charset="77"/>
              </a:defRPr>
            </a:lvl1pPr>
            <a:lvl2pPr>
              <a:defRPr sz="2500">
                <a:latin typeface="Montserrat" pitchFamily="2" charset="77"/>
              </a:defRPr>
            </a:lvl2pPr>
            <a:lvl3pPr>
              <a:defRPr sz="2500">
                <a:latin typeface="Montserrat" pitchFamily="2" charset="77"/>
              </a:defRPr>
            </a:lvl3pPr>
            <a:lvl4pPr>
              <a:defRPr sz="2500">
                <a:latin typeface="Montserrat" pitchFamily="2" charset="77"/>
              </a:defRPr>
            </a:lvl4pPr>
            <a:lvl5pPr>
              <a:defRPr sz="2500">
                <a:latin typeface="Montserrat" pitchFamily="2" charset="7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5900"/>
            <a:ext cx="9296400" cy="1143000"/>
          </a:xfrm>
          <a:prstGeom prst="rect">
            <a:avLst/>
          </a:prstGeom>
        </p:spPr>
        <p:txBody>
          <a:bodyPr/>
          <a:lstStyle>
            <a:lvl1pPr algn="ctr">
              <a:defRPr sz="4500" b="1">
                <a:solidFill>
                  <a:srgbClr val="470F23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4859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70F23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515269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Montserrat" pitchFamily="2" charset="77"/>
              </a:defRPr>
            </a:lvl1pPr>
            <a:lvl2pPr>
              <a:defRPr sz="2500">
                <a:latin typeface="Montserrat" pitchFamily="2" charset="77"/>
              </a:defRPr>
            </a:lvl2pPr>
            <a:lvl3pPr>
              <a:defRPr sz="2500">
                <a:latin typeface="Montserrat" pitchFamily="2" charset="77"/>
              </a:defRPr>
            </a:lvl3pPr>
            <a:lvl4pPr>
              <a:defRPr sz="2500">
                <a:latin typeface="Montserrat" pitchFamily="2" charset="77"/>
              </a:defRPr>
            </a:lvl4pPr>
            <a:lvl5pPr>
              <a:defRPr sz="2500">
                <a:latin typeface="Montserrat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49" y="2797968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Montserrat" pitchFamily="2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0579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70F23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9386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1338" y="681990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Montserrat" pitchFamily="2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D82689-87D7-C00F-4A1E-BC8CBDE5D49D}"/>
              </a:ext>
            </a:extLst>
          </p:cNvPr>
          <p:cNvSpPr/>
          <p:nvPr userDrawn="1"/>
        </p:nvSpPr>
        <p:spPr>
          <a:xfrm>
            <a:off x="-19050" y="-41788"/>
            <a:ext cx="18326100" cy="1037057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234FEE41-71B7-D1F7-AD11-F174ABE8032E}"/>
              </a:ext>
            </a:extLst>
          </p:cNvPr>
          <p:cNvSpPr/>
          <p:nvPr userDrawn="1"/>
        </p:nvSpPr>
        <p:spPr>
          <a:xfrm>
            <a:off x="-19050" y="-107342"/>
            <a:ext cx="18326100" cy="10477499"/>
          </a:xfrm>
          <a:custGeom>
            <a:avLst/>
            <a:gdLst/>
            <a:ahLst/>
            <a:cxnLst/>
            <a:rect l="l" t="t" r="r" b="b"/>
            <a:pathLst>
              <a:path w="18288000" h="10370475">
                <a:moveTo>
                  <a:pt x="0" y="0"/>
                </a:moveTo>
                <a:lnTo>
                  <a:pt x="18288000" y="0"/>
                </a:lnTo>
                <a:lnTo>
                  <a:pt x="18288000" y="10370475"/>
                </a:lnTo>
                <a:lnTo>
                  <a:pt x="0" y="10370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7783" t="-34893" r="-6787" b="-43090"/>
            </a:stretch>
          </a:blipFill>
        </p:spPr>
        <p:txBody>
          <a:bodyPr/>
          <a:lstStyle/>
          <a:p>
            <a:endParaRPr lang="en-LV" dirty="0"/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4D77BF8D-2467-1025-77C3-E51A6491A988}"/>
              </a:ext>
            </a:extLst>
          </p:cNvPr>
          <p:cNvSpPr/>
          <p:nvPr userDrawn="1"/>
        </p:nvSpPr>
        <p:spPr>
          <a:xfrm>
            <a:off x="344371" y="-58446"/>
            <a:ext cx="2246429" cy="1600580"/>
          </a:xfrm>
          <a:custGeom>
            <a:avLst/>
            <a:gdLst/>
            <a:ahLst/>
            <a:cxnLst/>
            <a:rect l="l" t="t" r="r" b="b"/>
            <a:pathLst>
              <a:path w="2246429" h="1600580">
                <a:moveTo>
                  <a:pt x="0" y="0"/>
                </a:moveTo>
                <a:lnTo>
                  <a:pt x="2246429" y="0"/>
                </a:lnTo>
                <a:lnTo>
                  <a:pt x="2246429" y="1600580"/>
                </a:lnTo>
                <a:lnTo>
                  <a:pt x="0" y="160058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2F3B30AE-1EDD-1A1E-B590-8B32E9233DF7}"/>
              </a:ext>
            </a:extLst>
          </p:cNvPr>
          <p:cNvGrpSpPr/>
          <p:nvPr userDrawn="1"/>
        </p:nvGrpSpPr>
        <p:grpSpPr>
          <a:xfrm>
            <a:off x="557522" y="9982352"/>
            <a:ext cx="17126907" cy="217011"/>
            <a:chOff x="0" y="-28575"/>
            <a:chExt cx="22835876" cy="289348"/>
          </a:xfrm>
        </p:grpSpPr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40442BCD-4099-EA74-7180-F0F755E54340}"/>
                </a:ext>
              </a:extLst>
            </p:cNvPr>
            <p:cNvSpPr txBox="1"/>
            <p:nvPr/>
          </p:nvSpPr>
          <p:spPr>
            <a:xfrm>
              <a:off x="20566185" y="-28575"/>
              <a:ext cx="2269691" cy="2893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r>
                <a:rPr lang="en-US" sz="1300" dirty="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MARCH 26TH - 27TH </a:t>
              </a: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7216FD30-C7FF-CE18-413F-3FF4246A880F}"/>
                </a:ext>
              </a:extLst>
            </p:cNvPr>
            <p:cNvSpPr txBox="1"/>
            <p:nvPr/>
          </p:nvSpPr>
          <p:spPr>
            <a:xfrm>
              <a:off x="0" y="-28575"/>
              <a:ext cx="3391071" cy="289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RIGA STRADINS UNIVERSITY</a:t>
              </a:r>
            </a:p>
          </p:txBody>
        </p:sp>
        <p:sp>
          <p:nvSpPr>
            <p:cNvPr id="20" name="AutoShape 8">
              <a:extLst>
                <a:ext uri="{FF2B5EF4-FFF2-40B4-BE49-F238E27FC236}">
                  <a16:creationId xmlns:a16="http://schemas.microsoft.com/office/drawing/2014/main" id="{95CA995B-3E2C-CFB6-5A11-F4B17CA45485}"/>
                </a:ext>
              </a:extLst>
            </p:cNvPr>
            <p:cNvSpPr/>
            <p:nvPr/>
          </p:nvSpPr>
          <p:spPr>
            <a:xfrm flipV="1">
              <a:off x="3856131" y="136736"/>
              <a:ext cx="16487649" cy="635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LV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36FDE5F-9C0B-DC37-74BA-39C1F38A5879}"/>
              </a:ext>
            </a:extLst>
          </p:cNvPr>
          <p:cNvSpPr txBox="1"/>
          <p:nvPr/>
        </p:nvSpPr>
        <p:spPr>
          <a:xfrm>
            <a:off x="6734718" y="3032364"/>
            <a:ext cx="4818564" cy="145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6"/>
              </a:lnSpc>
            </a:pPr>
            <a:r>
              <a:rPr lang="en-US" sz="8504" b="1" dirty="0">
                <a:solidFill>
                  <a:srgbClr val="4710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491A1DF9-BA0D-8EE1-E345-0A55A8EDD5A9}"/>
              </a:ext>
            </a:extLst>
          </p:cNvPr>
          <p:cNvSpPr txBox="1"/>
          <p:nvPr/>
        </p:nvSpPr>
        <p:spPr>
          <a:xfrm>
            <a:off x="557522" y="7921507"/>
            <a:ext cx="12523618" cy="85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2498" b="1" i="1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Author:</a:t>
            </a:r>
            <a:r>
              <a:rPr lang="en-US" sz="2498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Name Surname</a:t>
            </a:r>
          </a:p>
          <a:p>
            <a:pPr algn="l">
              <a:lnSpc>
                <a:spcPts val="3498"/>
              </a:lnSpc>
            </a:pPr>
            <a:r>
              <a:rPr lang="en-US" sz="2498" b="1" i="1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Scientific research supervisor:</a:t>
            </a:r>
            <a:r>
              <a:rPr lang="en-US" sz="2498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Name Surname</a:t>
            </a:r>
          </a:p>
        </p:txBody>
      </p:sp>
    </p:spTree>
    <p:extLst>
      <p:ext uri="{BB962C8B-B14F-4D97-AF65-F5344CB8AC3E}">
        <p14:creationId xmlns:p14="http://schemas.microsoft.com/office/powerpoint/2010/main" val="311425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0505847C-6F7C-375D-5DDC-B776ED19A563}"/>
              </a:ext>
            </a:extLst>
          </p:cNvPr>
          <p:cNvSpPr txBox="1"/>
          <p:nvPr/>
        </p:nvSpPr>
        <p:spPr>
          <a:xfrm>
            <a:off x="1028700" y="1380954"/>
            <a:ext cx="14952742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b="1" dirty="0">
                <a:solidFill>
                  <a:srgbClr val="4710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OBJECTIVES / INTRODUCTION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E7F2E590-20AE-B519-9E0C-F3E6E6375340}"/>
              </a:ext>
            </a:extLst>
          </p:cNvPr>
          <p:cNvSpPr txBox="1"/>
          <p:nvPr/>
        </p:nvSpPr>
        <p:spPr>
          <a:xfrm>
            <a:off x="1028700" y="2712158"/>
            <a:ext cx="9480998" cy="2211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Oral presentation must be presented in English.</a:t>
            </a:r>
          </a:p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Presentations must be created in Microsoft Office </a:t>
            </a:r>
            <a:r>
              <a:rPr lang="en-US" sz="2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Powerpoint</a:t>
            </a: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*.ppt or *.pptx format (Microsoft Office 2013 compatible). Presenters take full responsibility of the presentation quality and file format. </a:t>
            </a:r>
          </a:p>
        </p:txBody>
      </p:sp>
    </p:spTree>
    <p:extLst>
      <p:ext uri="{BB962C8B-B14F-4D97-AF65-F5344CB8AC3E}">
        <p14:creationId xmlns:p14="http://schemas.microsoft.com/office/powerpoint/2010/main" val="288320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0557FF26-FA82-B1D2-FC2B-57BE9D237E6F}"/>
              </a:ext>
            </a:extLst>
          </p:cNvPr>
          <p:cNvSpPr txBox="1"/>
          <p:nvPr/>
        </p:nvSpPr>
        <p:spPr>
          <a:xfrm>
            <a:off x="1028700" y="1380954"/>
            <a:ext cx="14952742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b="1" dirty="0">
                <a:solidFill>
                  <a:srgbClr val="4710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MATERIALS AND METHODS / CASE DESCRIPTION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6CEF3337-361D-CFEC-903A-D7C6F8CF7114}"/>
              </a:ext>
            </a:extLst>
          </p:cNvPr>
          <p:cNvSpPr txBox="1"/>
          <p:nvPr/>
        </p:nvSpPr>
        <p:spPr>
          <a:xfrm>
            <a:off x="1028700" y="2712158"/>
            <a:ext cx="12886356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first slide of the presentation should include the Title, Authors and Scientific research supervisor. The presentation should follow the same structure as the abstract: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A13DE25-58AB-F3E3-5A50-B5240CEF9BF7}"/>
              </a:ext>
            </a:extLst>
          </p:cNvPr>
          <p:cNvSpPr txBox="1"/>
          <p:nvPr/>
        </p:nvSpPr>
        <p:spPr>
          <a:xfrm>
            <a:off x="1028700" y="4307658"/>
            <a:ext cx="12886356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Oral:</a:t>
            </a:r>
          </a:p>
          <a:p>
            <a:pPr marL="539753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</a:p>
          <a:p>
            <a:pPr marL="539753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Materials and methods</a:t>
            </a:r>
          </a:p>
          <a:p>
            <a:pPr marL="539753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</a:p>
          <a:p>
            <a:pPr marL="539753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Conclusions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951F2A3-6F2C-A905-AB6A-80E42BAE8CCE}"/>
              </a:ext>
            </a:extLst>
          </p:cNvPr>
          <p:cNvSpPr txBox="1"/>
          <p:nvPr/>
        </p:nvSpPr>
        <p:spPr>
          <a:xfrm>
            <a:off x="1028700" y="6779458"/>
            <a:ext cx="12886356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Case report:</a:t>
            </a:r>
          </a:p>
          <a:p>
            <a:pPr marL="539753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</a:p>
          <a:p>
            <a:pPr marL="539753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Case description</a:t>
            </a:r>
          </a:p>
          <a:p>
            <a:pPr marL="539753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Summary</a:t>
            </a:r>
          </a:p>
          <a:p>
            <a:pPr marL="539753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5739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5EEA358-3FDC-1A12-9321-722C76A89B12}"/>
              </a:ext>
            </a:extLst>
          </p:cNvPr>
          <p:cNvSpPr txBox="1"/>
          <p:nvPr/>
        </p:nvSpPr>
        <p:spPr>
          <a:xfrm>
            <a:off x="1028700" y="1380954"/>
            <a:ext cx="14952742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b="1" dirty="0">
                <a:solidFill>
                  <a:srgbClr val="4710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RESULTS / SUMMARY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3364C596-F880-CDB9-F6F8-4B82122004BD}"/>
              </a:ext>
            </a:extLst>
          </p:cNvPr>
          <p:cNvSpPr txBox="1"/>
          <p:nvPr/>
        </p:nvSpPr>
        <p:spPr>
          <a:xfrm>
            <a:off x="1028700" y="2712158"/>
            <a:ext cx="1288635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tablets and charts should be titled.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494B5D-09CD-9139-E7BB-D9358B99A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535263"/>
              </p:ext>
            </p:extLst>
          </p:nvPr>
        </p:nvGraphicFramePr>
        <p:xfrm>
          <a:off x="1723271" y="3314700"/>
          <a:ext cx="13563600" cy="642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1717908996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645191952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1007116969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588322470"/>
                    </a:ext>
                  </a:extLst>
                </a:gridCol>
              </a:tblGrid>
              <a:tr h="1071033">
                <a:tc gridSpan="4">
                  <a:txBody>
                    <a:bodyPr/>
                    <a:lstStyle/>
                    <a:p>
                      <a:pPr algn="ctr"/>
                      <a:r>
                        <a:rPr lang="en-LV" sz="4500" dirty="0">
                          <a:latin typeface="Montserrat" pitchFamily="2" charset="77"/>
                        </a:rPr>
                        <a:t>Table Title</a:t>
                      </a:r>
                    </a:p>
                  </a:txBody>
                  <a:tcPr anchor="ctr">
                    <a:solidFill>
                      <a:srgbClr val="470F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796197"/>
                  </a:ext>
                </a:extLst>
              </a:tr>
              <a:tr h="1071033"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8.01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5.77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6.44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7.99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28779"/>
                  </a:ext>
                </a:extLst>
              </a:tr>
              <a:tr h="1071033"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4.50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9.55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1.12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3.11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87771"/>
                  </a:ext>
                </a:extLst>
              </a:tr>
              <a:tr h="1071033"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6.15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6.18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5.65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8.00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198242"/>
                  </a:ext>
                </a:extLst>
              </a:tr>
              <a:tr h="1071033"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8.21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3.11*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7.17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2.16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019104"/>
                  </a:ext>
                </a:extLst>
              </a:tr>
              <a:tr h="1071033"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3.00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10.50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4.45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500" dirty="0">
                          <a:latin typeface="Montserrat" pitchFamily="2" charset="77"/>
                        </a:rPr>
                        <a:t>9.70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99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57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6C82329D-7269-4441-2B6F-4917D724136C}"/>
              </a:ext>
            </a:extLst>
          </p:cNvPr>
          <p:cNvSpPr txBox="1"/>
          <p:nvPr/>
        </p:nvSpPr>
        <p:spPr>
          <a:xfrm>
            <a:off x="1028700" y="1380954"/>
            <a:ext cx="14952742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b="1" dirty="0">
                <a:solidFill>
                  <a:srgbClr val="4710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CONCLUSION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E8683DCA-EB1A-2003-01B9-9D51CE04D7A9}"/>
              </a:ext>
            </a:extLst>
          </p:cNvPr>
          <p:cNvSpPr txBox="1"/>
          <p:nvPr/>
        </p:nvSpPr>
        <p:spPr>
          <a:xfrm>
            <a:off x="1028700" y="2628900"/>
            <a:ext cx="11010900" cy="4904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Presentation (Oral) should last </a:t>
            </a:r>
            <a:r>
              <a:rPr lang="en-US" sz="2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 longer that 7 minutes</a:t>
            </a: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followed by a 3 minute discussion.</a:t>
            </a:r>
          </a:p>
          <a:p>
            <a:pPr algn="just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Presentation (Case reports) should last </a:t>
            </a:r>
            <a:r>
              <a:rPr lang="en-US" sz="2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 longer that 5 minutes</a:t>
            </a: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followed by a 3 minute discussion.</a:t>
            </a:r>
          </a:p>
          <a:p>
            <a:pPr algn="just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presentation session coordinator has the right to interrupt any report or discussion after the given time has elapsed.</a:t>
            </a:r>
          </a:p>
          <a:p>
            <a:pPr algn="just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Oral presentations have put in </a:t>
            </a:r>
            <a:r>
              <a:rPr lang="en-US" sz="25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Exordo</a:t>
            </a: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platform!</a:t>
            </a:r>
          </a:p>
          <a:p>
            <a:pPr algn="just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Until March 9th, 2026 23.59 EET.</a:t>
            </a:r>
          </a:p>
        </p:txBody>
      </p:sp>
    </p:spTree>
    <p:extLst>
      <p:ext uri="{BB962C8B-B14F-4D97-AF65-F5344CB8AC3E}">
        <p14:creationId xmlns:p14="http://schemas.microsoft.com/office/powerpoint/2010/main" val="80007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490F363-1602-60BF-38D1-E98A2D53C6FA}"/>
              </a:ext>
            </a:extLst>
          </p:cNvPr>
          <p:cNvSpPr txBox="1"/>
          <p:nvPr/>
        </p:nvSpPr>
        <p:spPr>
          <a:xfrm>
            <a:off x="1028700" y="1380954"/>
            <a:ext cx="14952742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b="1" dirty="0">
                <a:solidFill>
                  <a:srgbClr val="4710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REFERENCES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66C61298-8ED0-013C-478D-0D8B3989782C}"/>
              </a:ext>
            </a:extLst>
          </p:cNvPr>
          <p:cNvSpPr txBox="1"/>
          <p:nvPr/>
        </p:nvSpPr>
        <p:spPr>
          <a:xfrm>
            <a:off x="1028700" y="2712158"/>
            <a:ext cx="1288635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3" lvl="1" indent="-269876" algn="just">
              <a:lnSpc>
                <a:spcPts val="3500"/>
              </a:lnSpc>
              <a:buAutoNum type="arabicPeriod"/>
            </a:pPr>
            <a:r>
              <a:rPr lang="en-US" sz="25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Reference </a:t>
            </a:r>
          </a:p>
        </p:txBody>
      </p:sp>
    </p:spTree>
    <p:extLst>
      <p:ext uri="{BB962C8B-B14F-4D97-AF65-F5344CB8AC3E}">
        <p14:creationId xmlns:p14="http://schemas.microsoft.com/office/powerpoint/2010/main" val="125823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D33190-FF54-0AB4-95F5-861BFB47A884}"/>
              </a:ext>
            </a:extLst>
          </p:cNvPr>
          <p:cNvSpPr txBox="1"/>
          <p:nvPr/>
        </p:nvSpPr>
        <p:spPr>
          <a:xfrm>
            <a:off x="3627803" y="3584630"/>
            <a:ext cx="11032394" cy="295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6"/>
              </a:lnSpc>
            </a:pPr>
            <a:r>
              <a:rPr lang="en-US" sz="8504" b="1" dirty="0">
                <a:solidFill>
                  <a:srgbClr val="4710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04519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y of PRESENTATION TEMPLATE 1" id="{488B8196-8842-7B46-9D8B-8B040FF9FF98}" vid="{6CA96F1B-7BE8-614F-82C4-F4AAE05C36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222</Words>
  <Application>Microsoft Macintosh PowerPoint</Application>
  <PresentationFormat>Custom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Montserrat Bold</vt:lpstr>
      <vt:lpstr>Arial</vt:lpstr>
      <vt:lpstr>Montserrat Bold Italics</vt:lpstr>
      <vt:lpstr>Calibri</vt:lpstr>
      <vt:lpstr>Montserrat Italics</vt:lpstr>
      <vt:lpstr>Montserrat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PRESENTATION TEMPLATE 1</dc:title>
  <cp:lastModifiedBy>Alens Silvestrs Aizupietis</cp:lastModifiedBy>
  <cp:revision>5</cp:revision>
  <dcterms:created xsi:type="dcterms:W3CDTF">2006-08-16T00:00:00Z</dcterms:created>
  <dcterms:modified xsi:type="dcterms:W3CDTF">2026-02-19T12:07:19Z</dcterms:modified>
  <dc:identifier>DAHBf4iVgXo</dc:identifier>
</cp:coreProperties>
</file>